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Gothic Bold" panose="020B0600000101010101" charset="-127"/>
      <p:regular r:id="rId16"/>
    </p:embeddedFont>
    <p:embeddedFont>
      <p:font typeface="윤고딕" panose="020B0600000101010101" charset="-127"/>
      <p:regular r:id="rId17"/>
    </p:embeddedFont>
    <p:embeddedFont>
      <p:font typeface="윤고딕 Bold" panose="020B0600000101010101" charset="-127"/>
      <p:regular r:id="rId18"/>
    </p:embeddedFont>
    <p:embeddedFont>
      <p:font typeface="Garet" panose="020B060000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81146" y="7706532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7835" y="1257300"/>
            <a:ext cx="8456165" cy="368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04"/>
              </a:lnSpc>
            </a:pPr>
            <a:r>
              <a:rPr lang="en-US" sz="13172" spc="-922">
                <a:solidFill>
                  <a:srgbClr val="211E1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발표</a:t>
            </a:r>
          </a:p>
          <a:p>
            <a:pPr algn="l">
              <a:lnSpc>
                <a:spcPts val="13304"/>
              </a:lnSpc>
            </a:pPr>
            <a:r>
              <a:rPr lang="en-US" sz="13172" spc="-922">
                <a:solidFill>
                  <a:srgbClr val="211E1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자료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0312" y="8691971"/>
            <a:ext cx="513721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spc="309">
                <a:solidFill>
                  <a:srgbClr val="272727"/>
                </a:solidFill>
                <a:latin typeface="윤고딕"/>
                <a:ea typeface="윤고딕"/>
                <a:cs typeface="윤고딕"/>
                <a:sym typeface="윤고딕"/>
              </a:rPr>
              <a:t>Cloud Club 8기 이해준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0312" y="8253718"/>
            <a:ext cx="5137210" cy="35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72727"/>
                </a:solidFill>
                <a:latin typeface="Garet"/>
                <a:ea typeface="Garet"/>
                <a:cs typeface="Garet"/>
                <a:sym typeface="Garet"/>
              </a:rPr>
              <a:t>발표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15943" y="7211344"/>
            <a:ext cx="5137210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272727"/>
                </a:solidFill>
                <a:latin typeface="Garet"/>
                <a:ea typeface="Garet"/>
                <a:cs typeface="Garet"/>
                <a:sym typeface="Garet"/>
              </a:rPr>
              <a:t>2025. 10. 12.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7835" y="5114095"/>
            <a:ext cx="12436606" cy="91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  <a:spcBef>
                <a:spcPct val="0"/>
              </a:spcBef>
            </a:pPr>
            <a:r>
              <a:rPr lang="en-US" sz="5373" b="1" spc="-429">
                <a:solidFill>
                  <a:srgbClr val="545454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기업의 자동화 사례를 중점으로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4A56-2AE2-789B-BF70-8FD3B4733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5DC82-3D69-C565-2A4C-02195786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71500"/>
            <a:ext cx="12755755" cy="5115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D2FCD-0B15-603F-CBA2-1CDA8F7C8038}"/>
              </a:ext>
            </a:extLst>
          </p:cNvPr>
          <p:cNvSpPr txBox="1"/>
          <p:nvPr/>
        </p:nvSpPr>
        <p:spPr>
          <a:xfrm>
            <a:off x="562970" y="5981700"/>
            <a:ext cx="4085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https://www.samsungsds.com/kr/insights/samsung-biologics-case-with-brity-automation.html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C3A94-C455-8552-D482-6D3B680EB8A5}"/>
              </a:ext>
            </a:extLst>
          </p:cNvPr>
          <p:cNvSpPr txBox="1"/>
          <p:nvPr/>
        </p:nvSpPr>
        <p:spPr>
          <a:xfrm>
            <a:off x="6911277" y="584320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https://tech.ktcloud.com/entry/RPA%EC%99%80-IDP%EC%9D%98-%EA%B8%B0%EC%88%A0-%EA%B2%B0%ED%95%A9%EC%9C%BC%EB%A1%9C-%EC%99%84%EC%84%B1%EB%90%98%EB%8A%94-%EC%8A%A4%EB%A7%88%ED%8A%B8-%EC%97%85%EB%AC%B4-%EC%9E%90%EB%8F%99%ED%99%94-%EC%82%AC%EB%A1%80</a:t>
            </a:r>
          </a:p>
        </p:txBody>
      </p:sp>
    </p:spTree>
    <p:extLst>
      <p:ext uri="{BB962C8B-B14F-4D97-AF65-F5344CB8AC3E}">
        <p14:creationId xmlns:p14="http://schemas.microsoft.com/office/powerpoint/2010/main" val="942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6764" y="2312111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565249" y="3107912"/>
            <a:ext cx="8115300" cy="4071175"/>
          </a:xfrm>
          <a:custGeom>
            <a:avLst/>
            <a:gdLst/>
            <a:ahLst/>
            <a:cxnLst/>
            <a:rect l="l" t="t" r="r" b="b"/>
            <a:pathLst>
              <a:path w="8115300" h="4071175">
                <a:moveTo>
                  <a:pt x="0" y="0"/>
                </a:moveTo>
                <a:lnTo>
                  <a:pt x="8115300" y="0"/>
                </a:lnTo>
                <a:lnTo>
                  <a:pt x="8115300" y="4071176"/>
                </a:lnTo>
                <a:lnTo>
                  <a:pt x="0" y="407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9237544" y="3266218"/>
            <a:ext cx="8752195" cy="3754565"/>
          </a:xfrm>
          <a:custGeom>
            <a:avLst/>
            <a:gdLst/>
            <a:ahLst/>
            <a:cxnLst/>
            <a:rect l="l" t="t" r="r" b="b"/>
            <a:pathLst>
              <a:path w="8752195" h="3754565">
                <a:moveTo>
                  <a:pt x="0" y="0"/>
                </a:moveTo>
                <a:lnTo>
                  <a:pt x="8752195" y="0"/>
                </a:lnTo>
                <a:lnTo>
                  <a:pt x="8752195" y="3754564"/>
                </a:lnTo>
                <a:lnTo>
                  <a:pt x="0" y="375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04900"/>
            <a:ext cx="15303698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5"/>
              </a:lnSpc>
              <a:spcBef>
                <a:spcPct val="0"/>
              </a:spcBef>
            </a:pPr>
            <a:r>
              <a:rPr lang="en-US" sz="4500" spc="-315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RPA와 IDP의 기술 결합으로 완성되는 스마트 업무 자동화 사례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5294" y="7780023"/>
            <a:ext cx="5915210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RPA</a:t>
            </a:r>
          </a:p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(Robotic Process Automation)</a:t>
            </a:r>
          </a:p>
          <a:p>
            <a:pPr marL="0" lvl="0" indent="0" algn="ctr">
              <a:lnSpc>
                <a:spcPts val="2699"/>
              </a:lnSpc>
            </a:pPr>
            <a:endParaRPr lang="en-US" sz="2999" b="1" spc="-239">
              <a:solidFill>
                <a:srgbClr val="272727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56037" y="7780023"/>
            <a:ext cx="5915210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IDP</a:t>
            </a:r>
          </a:p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(Intelligent Document Processing)</a:t>
            </a:r>
          </a:p>
          <a:p>
            <a:pPr marL="0" lvl="0" indent="0" algn="ctr">
              <a:lnSpc>
                <a:spcPts val="2699"/>
              </a:lnSpc>
            </a:pPr>
            <a:endParaRPr lang="en-US" sz="2999" b="1" spc="-239">
              <a:solidFill>
                <a:srgbClr val="272727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4628" y="1115539"/>
            <a:ext cx="14838744" cy="8142761"/>
          </a:xfrm>
          <a:custGeom>
            <a:avLst/>
            <a:gdLst/>
            <a:ahLst/>
            <a:cxnLst/>
            <a:rect l="l" t="t" r="r" b="b"/>
            <a:pathLst>
              <a:path w="14838744" h="8142761">
                <a:moveTo>
                  <a:pt x="0" y="0"/>
                </a:moveTo>
                <a:lnTo>
                  <a:pt x="14838744" y="0"/>
                </a:lnTo>
                <a:lnTo>
                  <a:pt x="14838744" y="8142761"/>
                </a:lnTo>
                <a:lnTo>
                  <a:pt x="0" y="8142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060398" y="6577470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060398" y="2376302"/>
            <a:ext cx="5317403" cy="101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26"/>
              </a:lnSpc>
            </a:pPr>
            <a:r>
              <a:rPr lang="en-US" sz="8283" spc="-579">
                <a:solidFill>
                  <a:srgbClr val="211E1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끝으로..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C4289-8BDF-B124-9108-2CC8EB3D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71500"/>
            <a:ext cx="12755755" cy="5115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56795-30B0-7980-0ABF-CFDE3D2B4BDE}"/>
              </a:ext>
            </a:extLst>
          </p:cNvPr>
          <p:cNvSpPr txBox="1"/>
          <p:nvPr/>
        </p:nvSpPr>
        <p:spPr>
          <a:xfrm>
            <a:off x="562970" y="5981700"/>
            <a:ext cx="40852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https://www.samsungsds.com/kr/insights/samsung-biologics-case-with-brity-automation.html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F5D8B-3BC1-0643-32FF-45918BD08B9E}"/>
              </a:ext>
            </a:extLst>
          </p:cNvPr>
          <p:cNvSpPr txBox="1"/>
          <p:nvPr/>
        </p:nvSpPr>
        <p:spPr>
          <a:xfrm>
            <a:off x="6911277" y="584320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https://tech.ktcloud.com/entry/RPA%EC%99%80-IDP%EC%9D%98-%EA%B8%B0%EC%88%A0-%EA%B2%B0%ED%95%A9%EC%9C%BC%EB%A1%9C-%EC%99%84%EC%84%B1%EB%90%98%EB%8A%94-%EC%8A%A4%EB%A7%88%ED%8A%B8-%EC%97%85%EB%AC%B4-%EC%9E%90%EB%8F%99%ED%99%94-%EC%82%AC%EB%A1%80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6764" y="2312111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1878" y="2907417"/>
            <a:ext cx="4472166" cy="4472166"/>
          </a:xfrm>
          <a:custGeom>
            <a:avLst/>
            <a:gdLst/>
            <a:ahLst/>
            <a:cxnLst/>
            <a:rect l="l" t="t" r="r" b="b"/>
            <a:pathLst>
              <a:path w="4472166" h="4472166">
                <a:moveTo>
                  <a:pt x="0" y="0"/>
                </a:moveTo>
                <a:lnTo>
                  <a:pt x="4472166" y="0"/>
                </a:lnTo>
                <a:lnTo>
                  <a:pt x="4472166" y="4472166"/>
                </a:lnTo>
                <a:lnTo>
                  <a:pt x="0" y="447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506799" y="3493177"/>
            <a:ext cx="12338860" cy="3300645"/>
          </a:xfrm>
          <a:custGeom>
            <a:avLst/>
            <a:gdLst/>
            <a:ahLst/>
            <a:cxnLst/>
            <a:rect l="l" t="t" r="r" b="b"/>
            <a:pathLst>
              <a:path w="12338860" h="3300645">
                <a:moveTo>
                  <a:pt x="0" y="0"/>
                </a:moveTo>
                <a:lnTo>
                  <a:pt x="12338861" y="0"/>
                </a:lnTo>
                <a:lnTo>
                  <a:pt x="12338861" y="3300646"/>
                </a:lnTo>
                <a:lnTo>
                  <a:pt x="0" y="330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5627370" y="5785485"/>
            <a:ext cx="9591675" cy="201930"/>
            <a:chOff x="0" y="0"/>
            <a:chExt cx="12788900" cy="269240"/>
          </a:xfrm>
        </p:grpSpPr>
        <p:sp>
          <p:nvSpPr>
            <p:cNvPr id="6" name="Freeform 6"/>
            <p:cNvSpPr/>
            <p:nvPr/>
          </p:nvSpPr>
          <p:spPr>
            <a:xfrm>
              <a:off x="48260" y="-8890"/>
              <a:ext cx="12689840" cy="287020"/>
            </a:xfrm>
            <a:custGeom>
              <a:avLst/>
              <a:gdLst/>
              <a:ahLst/>
              <a:cxnLst/>
              <a:rect l="l" t="t" r="r" b="b"/>
              <a:pathLst>
                <a:path w="12689840" h="287020">
                  <a:moveTo>
                    <a:pt x="12612370" y="219710"/>
                  </a:moveTo>
                  <a:cubicBezTo>
                    <a:pt x="8294370" y="196850"/>
                    <a:pt x="4601210" y="191770"/>
                    <a:pt x="2759710" y="200660"/>
                  </a:cubicBezTo>
                  <a:cubicBezTo>
                    <a:pt x="1648460" y="207010"/>
                    <a:pt x="331471" y="287020"/>
                    <a:pt x="86360" y="227330"/>
                  </a:cubicBezTo>
                  <a:cubicBezTo>
                    <a:pt x="44450" y="217170"/>
                    <a:pt x="30480" y="209550"/>
                    <a:pt x="16510" y="190500"/>
                  </a:cubicBezTo>
                  <a:cubicBezTo>
                    <a:pt x="3810" y="171450"/>
                    <a:pt x="0" y="134620"/>
                    <a:pt x="8890" y="113030"/>
                  </a:cubicBezTo>
                  <a:cubicBezTo>
                    <a:pt x="16510" y="91440"/>
                    <a:pt x="45720" y="67310"/>
                    <a:pt x="68580" y="62230"/>
                  </a:cubicBezTo>
                  <a:cubicBezTo>
                    <a:pt x="90170" y="57150"/>
                    <a:pt x="127000" y="67310"/>
                    <a:pt x="143510" y="82550"/>
                  </a:cubicBezTo>
                  <a:cubicBezTo>
                    <a:pt x="160020" y="99060"/>
                    <a:pt x="172720" y="134620"/>
                    <a:pt x="168910" y="157480"/>
                  </a:cubicBezTo>
                  <a:cubicBezTo>
                    <a:pt x="165100" y="180340"/>
                    <a:pt x="142240" y="210820"/>
                    <a:pt x="121920" y="219710"/>
                  </a:cubicBezTo>
                  <a:cubicBezTo>
                    <a:pt x="100330" y="229870"/>
                    <a:pt x="62230" y="227330"/>
                    <a:pt x="43180" y="215900"/>
                  </a:cubicBezTo>
                  <a:cubicBezTo>
                    <a:pt x="22860" y="203200"/>
                    <a:pt x="5080" y="170180"/>
                    <a:pt x="2540" y="148590"/>
                  </a:cubicBezTo>
                  <a:cubicBezTo>
                    <a:pt x="0" y="130810"/>
                    <a:pt x="5080" y="110490"/>
                    <a:pt x="16510" y="96520"/>
                  </a:cubicBezTo>
                  <a:cubicBezTo>
                    <a:pt x="30480" y="80010"/>
                    <a:pt x="44450" y="69850"/>
                    <a:pt x="86360" y="59690"/>
                  </a:cubicBezTo>
                  <a:cubicBezTo>
                    <a:pt x="331470" y="0"/>
                    <a:pt x="1648460" y="81280"/>
                    <a:pt x="2759710" y="86360"/>
                  </a:cubicBezTo>
                  <a:cubicBezTo>
                    <a:pt x="4601210" y="95250"/>
                    <a:pt x="8294370" y="91440"/>
                    <a:pt x="10100310" y="85090"/>
                  </a:cubicBezTo>
                  <a:cubicBezTo>
                    <a:pt x="11156951" y="81280"/>
                    <a:pt x="12405360" y="30480"/>
                    <a:pt x="12612370" y="67310"/>
                  </a:cubicBezTo>
                  <a:cubicBezTo>
                    <a:pt x="12642851" y="73660"/>
                    <a:pt x="12651741" y="74930"/>
                    <a:pt x="12663170" y="86360"/>
                  </a:cubicBezTo>
                  <a:cubicBezTo>
                    <a:pt x="12677141" y="101600"/>
                    <a:pt x="12689841" y="133350"/>
                    <a:pt x="12688570" y="153670"/>
                  </a:cubicBezTo>
                  <a:cubicBezTo>
                    <a:pt x="12687301" y="170180"/>
                    <a:pt x="12675870" y="189230"/>
                    <a:pt x="12663170" y="200660"/>
                  </a:cubicBezTo>
                  <a:cubicBezTo>
                    <a:pt x="12650470" y="212090"/>
                    <a:pt x="12612370" y="219710"/>
                    <a:pt x="12612370" y="2197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31893" y="1028700"/>
            <a:ext cx="76843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spc="-454">
                <a:solidFill>
                  <a:srgbClr val="27272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챗봇을 통한 자동화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6764" y="2312111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01878" y="2907417"/>
            <a:ext cx="4472166" cy="4472166"/>
          </a:xfrm>
          <a:custGeom>
            <a:avLst/>
            <a:gdLst/>
            <a:ahLst/>
            <a:cxnLst/>
            <a:rect l="l" t="t" r="r" b="b"/>
            <a:pathLst>
              <a:path w="4472166" h="4472166">
                <a:moveTo>
                  <a:pt x="0" y="0"/>
                </a:moveTo>
                <a:lnTo>
                  <a:pt x="4472166" y="0"/>
                </a:lnTo>
                <a:lnTo>
                  <a:pt x="4472166" y="4472166"/>
                </a:lnTo>
                <a:lnTo>
                  <a:pt x="0" y="447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5506799" y="3493177"/>
            <a:ext cx="12338860" cy="3300645"/>
          </a:xfrm>
          <a:custGeom>
            <a:avLst/>
            <a:gdLst/>
            <a:ahLst/>
            <a:cxnLst/>
            <a:rect l="l" t="t" r="r" b="b"/>
            <a:pathLst>
              <a:path w="12338860" h="3300645">
                <a:moveTo>
                  <a:pt x="0" y="0"/>
                </a:moveTo>
                <a:lnTo>
                  <a:pt x="12338861" y="0"/>
                </a:lnTo>
                <a:lnTo>
                  <a:pt x="12338861" y="3300646"/>
                </a:lnTo>
                <a:lnTo>
                  <a:pt x="0" y="330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5627370" y="5785485"/>
            <a:ext cx="9591675" cy="201930"/>
            <a:chOff x="0" y="0"/>
            <a:chExt cx="12788900" cy="269240"/>
          </a:xfrm>
        </p:grpSpPr>
        <p:sp>
          <p:nvSpPr>
            <p:cNvPr id="6" name="Freeform 6"/>
            <p:cNvSpPr/>
            <p:nvPr/>
          </p:nvSpPr>
          <p:spPr>
            <a:xfrm>
              <a:off x="48260" y="-8890"/>
              <a:ext cx="12689840" cy="287020"/>
            </a:xfrm>
            <a:custGeom>
              <a:avLst/>
              <a:gdLst/>
              <a:ahLst/>
              <a:cxnLst/>
              <a:rect l="l" t="t" r="r" b="b"/>
              <a:pathLst>
                <a:path w="12689840" h="287020">
                  <a:moveTo>
                    <a:pt x="12612370" y="219710"/>
                  </a:moveTo>
                  <a:cubicBezTo>
                    <a:pt x="8294370" y="196850"/>
                    <a:pt x="4601210" y="191770"/>
                    <a:pt x="2759710" y="200660"/>
                  </a:cubicBezTo>
                  <a:cubicBezTo>
                    <a:pt x="1648460" y="207010"/>
                    <a:pt x="331471" y="287020"/>
                    <a:pt x="86360" y="227330"/>
                  </a:cubicBezTo>
                  <a:cubicBezTo>
                    <a:pt x="44450" y="217170"/>
                    <a:pt x="30480" y="209550"/>
                    <a:pt x="16510" y="190500"/>
                  </a:cubicBezTo>
                  <a:cubicBezTo>
                    <a:pt x="3810" y="171450"/>
                    <a:pt x="0" y="134620"/>
                    <a:pt x="8890" y="113030"/>
                  </a:cubicBezTo>
                  <a:cubicBezTo>
                    <a:pt x="16510" y="91440"/>
                    <a:pt x="45720" y="67310"/>
                    <a:pt x="68580" y="62230"/>
                  </a:cubicBezTo>
                  <a:cubicBezTo>
                    <a:pt x="90170" y="57150"/>
                    <a:pt x="127000" y="67310"/>
                    <a:pt x="143510" y="82550"/>
                  </a:cubicBezTo>
                  <a:cubicBezTo>
                    <a:pt x="160020" y="99060"/>
                    <a:pt x="172720" y="134620"/>
                    <a:pt x="168910" y="157480"/>
                  </a:cubicBezTo>
                  <a:cubicBezTo>
                    <a:pt x="165100" y="180340"/>
                    <a:pt x="142240" y="210820"/>
                    <a:pt x="121920" y="219710"/>
                  </a:cubicBezTo>
                  <a:cubicBezTo>
                    <a:pt x="100330" y="229870"/>
                    <a:pt x="62230" y="227330"/>
                    <a:pt x="43180" y="215900"/>
                  </a:cubicBezTo>
                  <a:cubicBezTo>
                    <a:pt x="22860" y="203200"/>
                    <a:pt x="5080" y="170180"/>
                    <a:pt x="2540" y="148590"/>
                  </a:cubicBezTo>
                  <a:cubicBezTo>
                    <a:pt x="0" y="130810"/>
                    <a:pt x="5080" y="110490"/>
                    <a:pt x="16510" y="96520"/>
                  </a:cubicBezTo>
                  <a:cubicBezTo>
                    <a:pt x="30480" y="80010"/>
                    <a:pt x="44450" y="69850"/>
                    <a:pt x="86360" y="59690"/>
                  </a:cubicBezTo>
                  <a:cubicBezTo>
                    <a:pt x="331470" y="0"/>
                    <a:pt x="1648460" y="81280"/>
                    <a:pt x="2759710" y="86360"/>
                  </a:cubicBezTo>
                  <a:cubicBezTo>
                    <a:pt x="4601210" y="95250"/>
                    <a:pt x="8294370" y="91440"/>
                    <a:pt x="10100310" y="85090"/>
                  </a:cubicBezTo>
                  <a:cubicBezTo>
                    <a:pt x="11156951" y="81280"/>
                    <a:pt x="12405360" y="30480"/>
                    <a:pt x="12612370" y="67310"/>
                  </a:cubicBezTo>
                  <a:cubicBezTo>
                    <a:pt x="12642851" y="73660"/>
                    <a:pt x="12651741" y="74930"/>
                    <a:pt x="12663170" y="86360"/>
                  </a:cubicBezTo>
                  <a:cubicBezTo>
                    <a:pt x="12677141" y="101600"/>
                    <a:pt x="12689841" y="133350"/>
                    <a:pt x="12688570" y="153670"/>
                  </a:cubicBezTo>
                  <a:cubicBezTo>
                    <a:pt x="12687301" y="170180"/>
                    <a:pt x="12675870" y="189230"/>
                    <a:pt x="12663170" y="200660"/>
                  </a:cubicBezTo>
                  <a:cubicBezTo>
                    <a:pt x="12650470" y="212090"/>
                    <a:pt x="12612370" y="219710"/>
                    <a:pt x="12612370" y="21971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185197" y="2559761"/>
            <a:ext cx="14625562" cy="7020270"/>
          </a:xfrm>
          <a:custGeom>
            <a:avLst/>
            <a:gdLst/>
            <a:ahLst/>
            <a:cxnLst/>
            <a:rect l="l" t="t" r="r" b="b"/>
            <a:pathLst>
              <a:path w="14625562" h="7020270">
                <a:moveTo>
                  <a:pt x="0" y="0"/>
                </a:moveTo>
                <a:lnTo>
                  <a:pt x="14625562" y="0"/>
                </a:lnTo>
                <a:lnTo>
                  <a:pt x="14625562" y="7020270"/>
                </a:lnTo>
                <a:lnTo>
                  <a:pt x="0" y="7020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31893" y="1028700"/>
            <a:ext cx="7684303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spc="-454">
                <a:solidFill>
                  <a:srgbClr val="27272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챗봇을 통한 자동화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7623" y="484930"/>
            <a:ext cx="14072755" cy="5629102"/>
          </a:xfrm>
          <a:custGeom>
            <a:avLst/>
            <a:gdLst/>
            <a:ahLst/>
            <a:cxnLst/>
            <a:rect l="l" t="t" r="r" b="b"/>
            <a:pathLst>
              <a:path w="14072755" h="5629102">
                <a:moveTo>
                  <a:pt x="0" y="0"/>
                </a:moveTo>
                <a:lnTo>
                  <a:pt x="14072754" y="0"/>
                </a:lnTo>
                <a:lnTo>
                  <a:pt x="14072754" y="5629102"/>
                </a:lnTo>
                <a:lnTo>
                  <a:pt x="0" y="5629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177946" y="6041382"/>
            <a:ext cx="3451288" cy="4114800"/>
          </a:xfrm>
          <a:custGeom>
            <a:avLst/>
            <a:gdLst/>
            <a:ahLst/>
            <a:cxnLst/>
            <a:rect l="l" t="t" r="r" b="b"/>
            <a:pathLst>
              <a:path w="3451288" h="4114800">
                <a:moveTo>
                  <a:pt x="0" y="0"/>
                </a:moveTo>
                <a:lnTo>
                  <a:pt x="3451289" y="0"/>
                </a:lnTo>
                <a:lnTo>
                  <a:pt x="3451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1403572" y="6172200"/>
            <a:ext cx="4073652" cy="4114800"/>
          </a:xfrm>
          <a:custGeom>
            <a:avLst/>
            <a:gdLst/>
            <a:ahLst/>
            <a:cxnLst/>
            <a:rect l="l" t="t" r="r" b="b"/>
            <a:pathLst>
              <a:path w="4073652" h="4114800">
                <a:moveTo>
                  <a:pt x="0" y="0"/>
                </a:moveTo>
                <a:lnTo>
                  <a:pt x="4073652" y="0"/>
                </a:lnTo>
                <a:lnTo>
                  <a:pt x="4073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359048" y="1658180"/>
            <a:ext cx="6492240" cy="0"/>
          </a:xfrm>
          <a:prstGeom prst="line">
            <a:avLst/>
          </a:prstGeom>
          <a:ln w="19050" cap="flat">
            <a:solidFill>
              <a:srgbClr val="27272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2636131" y="365244"/>
            <a:ext cx="548917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spc="-454">
                <a:solidFill>
                  <a:srgbClr val="27272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주요 기술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07850" y="7807001"/>
            <a:ext cx="5915210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RAG</a:t>
            </a:r>
          </a:p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(Retrieval Augmented Generation)</a:t>
            </a:r>
          </a:p>
          <a:p>
            <a:pPr marL="0" lvl="0" indent="0" algn="ctr">
              <a:lnSpc>
                <a:spcPts val="2699"/>
              </a:lnSpc>
            </a:pPr>
            <a:endParaRPr lang="en-US" sz="2999" b="1" spc="-239">
              <a:solidFill>
                <a:srgbClr val="272727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42703" y="2830827"/>
            <a:ext cx="8645505" cy="4625345"/>
          </a:xfrm>
          <a:custGeom>
            <a:avLst/>
            <a:gdLst/>
            <a:ahLst/>
            <a:cxnLst/>
            <a:rect l="l" t="t" r="r" b="b"/>
            <a:pathLst>
              <a:path w="8645505" h="4625345">
                <a:moveTo>
                  <a:pt x="0" y="0"/>
                </a:moveTo>
                <a:lnTo>
                  <a:pt x="8645504" y="0"/>
                </a:lnTo>
                <a:lnTo>
                  <a:pt x="8645504" y="4625346"/>
                </a:lnTo>
                <a:lnTo>
                  <a:pt x="0" y="4625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300965" y="2830827"/>
            <a:ext cx="8625352" cy="4625345"/>
          </a:xfrm>
          <a:custGeom>
            <a:avLst/>
            <a:gdLst/>
            <a:ahLst/>
            <a:cxnLst/>
            <a:rect l="l" t="t" r="r" b="b"/>
            <a:pathLst>
              <a:path w="8625352" h="4625345">
                <a:moveTo>
                  <a:pt x="0" y="0"/>
                </a:moveTo>
                <a:lnTo>
                  <a:pt x="8625352" y="0"/>
                </a:lnTo>
                <a:lnTo>
                  <a:pt x="8625352" y="4625346"/>
                </a:lnTo>
                <a:lnTo>
                  <a:pt x="0" y="4625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656037" y="7780023"/>
            <a:ext cx="5915210" cy="103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T2S</a:t>
            </a:r>
          </a:p>
          <a:p>
            <a:pPr algn="ctr">
              <a:lnSpc>
                <a:spcPts val="2699"/>
              </a:lnSpc>
            </a:pPr>
            <a:r>
              <a:rPr lang="en-US" sz="2999" b="1" spc="-239">
                <a:solidFill>
                  <a:srgbClr val="272727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(Text-to-SQL)</a:t>
            </a:r>
          </a:p>
          <a:p>
            <a:pPr marL="0" lvl="0" indent="0" algn="ctr">
              <a:lnSpc>
                <a:spcPts val="2699"/>
              </a:lnSpc>
            </a:pPr>
            <a:endParaRPr lang="en-US" sz="2999" b="1" spc="-239">
              <a:solidFill>
                <a:srgbClr val="272727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80085"/>
            <a:ext cx="16230600" cy="8926830"/>
          </a:xfrm>
          <a:custGeom>
            <a:avLst/>
            <a:gdLst/>
            <a:ahLst/>
            <a:cxnLst/>
            <a:rect l="l" t="t" r="r" b="b"/>
            <a:pathLst>
              <a:path w="16230600" h="8926830">
                <a:moveTo>
                  <a:pt x="0" y="0"/>
                </a:moveTo>
                <a:lnTo>
                  <a:pt x="16230600" y="0"/>
                </a:lnTo>
                <a:lnTo>
                  <a:pt x="16230600" y="8926830"/>
                </a:lnTo>
                <a:lnTo>
                  <a:pt x="0" y="892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93" y="411098"/>
            <a:ext cx="11301259" cy="4732402"/>
          </a:xfrm>
          <a:custGeom>
            <a:avLst/>
            <a:gdLst/>
            <a:ahLst/>
            <a:cxnLst/>
            <a:rect l="l" t="t" r="r" b="b"/>
            <a:pathLst>
              <a:path w="11301259" h="4732402">
                <a:moveTo>
                  <a:pt x="0" y="0"/>
                </a:moveTo>
                <a:lnTo>
                  <a:pt x="11301258" y="0"/>
                </a:lnTo>
                <a:lnTo>
                  <a:pt x="11301258" y="4732402"/>
                </a:lnTo>
                <a:lnTo>
                  <a:pt x="0" y="4732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724162" y="5143500"/>
            <a:ext cx="11301259" cy="4803035"/>
          </a:xfrm>
          <a:custGeom>
            <a:avLst/>
            <a:gdLst/>
            <a:ahLst/>
            <a:cxnLst/>
            <a:rect l="l" t="t" r="r" b="b"/>
            <a:pathLst>
              <a:path w="11301259" h="4803035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590776"/>
            <a:ext cx="11301259" cy="875848"/>
          </a:xfrm>
          <a:custGeom>
            <a:avLst/>
            <a:gdLst/>
            <a:ahLst/>
            <a:cxnLst/>
            <a:rect l="l" t="t" r="r" b="b"/>
            <a:pathLst>
              <a:path w="11301259" h="875848">
                <a:moveTo>
                  <a:pt x="0" y="0"/>
                </a:moveTo>
                <a:lnTo>
                  <a:pt x="11301258" y="0"/>
                </a:lnTo>
                <a:lnTo>
                  <a:pt x="11301258" y="875848"/>
                </a:lnTo>
                <a:lnTo>
                  <a:pt x="0" y="87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7456281" y="2316570"/>
            <a:ext cx="3375439" cy="2826930"/>
          </a:xfrm>
          <a:custGeom>
            <a:avLst/>
            <a:gdLst/>
            <a:ahLst/>
            <a:cxnLst/>
            <a:rect l="l" t="t" r="r" b="b"/>
            <a:pathLst>
              <a:path w="3375439" h="2826930">
                <a:moveTo>
                  <a:pt x="0" y="0"/>
                </a:moveTo>
                <a:lnTo>
                  <a:pt x="3375438" y="0"/>
                </a:lnTo>
                <a:lnTo>
                  <a:pt x="3375438" y="2826930"/>
                </a:lnTo>
                <a:lnTo>
                  <a:pt x="0" y="2826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085296" y="1793739"/>
            <a:ext cx="8290090" cy="5906689"/>
          </a:xfrm>
          <a:custGeom>
            <a:avLst/>
            <a:gdLst/>
            <a:ahLst/>
            <a:cxnLst/>
            <a:rect l="l" t="t" r="r" b="b"/>
            <a:pathLst>
              <a:path w="8290090" h="5906689">
                <a:moveTo>
                  <a:pt x="0" y="0"/>
                </a:moveTo>
                <a:lnTo>
                  <a:pt x="8290090" y="0"/>
                </a:lnTo>
                <a:lnTo>
                  <a:pt x="8290090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780271" y="2316570"/>
            <a:ext cx="9199195" cy="7244366"/>
            <a:chOff x="0" y="0"/>
            <a:chExt cx="12265594" cy="96591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65594" cy="9659155"/>
            </a:xfrm>
            <a:custGeom>
              <a:avLst/>
              <a:gdLst/>
              <a:ahLst/>
              <a:cxnLst/>
              <a:rect l="l" t="t" r="r" b="b"/>
              <a:pathLst>
                <a:path w="12265594" h="9659155">
                  <a:moveTo>
                    <a:pt x="0" y="0"/>
                  </a:moveTo>
                  <a:lnTo>
                    <a:pt x="12265594" y="0"/>
                  </a:lnTo>
                  <a:lnTo>
                    <a:pt x="12265594" y="9659155"/>
                  </a:lnTo>
                  <a:lnTo>
                    <a:pt x="0" y="9659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84588" y="3041530"/>
              <a:ext cx="9939020" cy="266700"/>
              <a:chOff x="0" y="0"/>
              <a:chExt cx="9939020" cy="2667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9530" y="15240"/>
                <a:ext cx="984123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9841230" h="285750">
                    <a:moveTo>
                      <a:pt x="66040" y="52070"/>
                    </a:moveTo>
                    <a:cubicBezTo>
                      <a:pt x="9140190" y="54610"/>
                      <a:pt x="9605009" y="0"/>
                      <a:pt x="9756140" y="35560"/>
                    </a:cubicBezTo>
                    <a:cubicBezTo>
                      <a:pt x="9795510" y="44450"/>
                      <a:pt x="9812020" y="53340"/>
                      <a:pt x="9824720" y="72390"/>
                    </a:cubicBezTo>
                    <a:cubicBezTo>
                      <a:pt x="9837420" y="90170"/>
                      <a:pt x="9841230" y="127000"/>
                      <a:pt x="9832340" y="148590"/>
                    </a:cubicBezTo>
                    <a:cubicBezTo>
                      <a:pt x="9824720" y="168910"/>
                      <a:pt x="9796780" y="193040"/>
                      <a:pt x="9773920" y="198120"/>
                    </a:cubicBezTo>
                    <a:cubicBezTo>
                      <a:pt x="9752330" y="203200"/>
                      <a:pt x="9716770" y="193040"/>
                      <a:pt x="9700260" y="177800"/>
                    </a:cubicBezTo>
                    <a:cubicBezTo>
                      <a:pt x="9683750" y="161290"/>
                      <a:pt x="9672320" y="127000"/>
                      <a:pt x="9676130" y="104140"/>
                    </a:cubicBezTo>
                    <a:cubicBezTo>
                      <a:pt x="9679940" y="82550"/>
                      <a:pt x="9701530" y="53340"/>
                      <a:pt x="9721850" y="43180"/>
                    </a:cubicBezTo>
                    <a:cubicBezTo>
                      <a:pt x="9742170" y="34290"/>
                      <a:pt x="9779000" y="35560"/>
                      <a:pt x="9799320" y="46990"/>
                    </a:cubicBezTo>
                    <a:cubicBezTo>
                      <a:pt x="9818370" y="59690"/>
                      <a:pt x="9836150" y="92710"/>
                      <a:pt x="9838690" y="113030"/>
                    </a:cubicBezTo>
                    <a:cubicBezTo>
                      <a:pt x="9841230" y="130810"/>
                      <a:pt x="9834880" y="149860"/>
                      <a:pt x="9824720" y="163830"/>
                    </a:cubicBezTo>
                    <a:cubicBezTo>
                      <a:pt x="9810750" y="180340"/>
                      <a:pt x="9795510" y="190500"/>
                      <a:pt x="9756140" y="199390"/>
                    </a:cubicBezTo>
                    <a:cubicBezTo>
                      <a:pt x="9605010" y="236220"/>
                      <a:pt x="9140190" y="180340"/>
                      <a:pt x="8561070" y="175260"/>
                    </a:cubicBezTo>
                    <a:cubicBezTo>
                      <a:pt x="7016750" y="160020"/>
                      <a:pt x="483870" y="285750"/>
                      <a:pt x="66040" y="184150"/>
                    </a:cubicBezTo>
                    <a:cubicBezTo>
                      <a:pt x="30480" y="175260"/>
                      <a:pt x="22860" y="168910"/>
                      <a:pt x="12700" y="154940"/>
                    </a:cubicBezTo>
                    <a:cubicBezTo>
                      <a:pt x="2540" y="143510"/>
                      <a:pt x="0" y="124460"/>
                      <a:pt x="1270" y="110490"/>
                    </a:cubicBezTo>
                    <a:cubicBezTo>
                      <a:pt x="2540" y="95250"/>
                      <a:pt x="11430" y="78740"/>
                      <a:pt x="22860" y="68580"/>
                    </a:cubicBezTo>
                    <a:cubicBezTo>
                      <a:pt x="34290" y="59690"/>
                      <a:pt x="66040" y="52070"/>
                      <a:pt x="66040" y="5207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353</Words>
  <Application>Microsoft Office PowerPoint</Application>
  <PresentationFormat>Custom</PresentationFormat>
  <Paragraphs>31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Nanum Gothic Bold</vt:lpstr>
      <vt:lpstr>Arial</vt:lpstr>
      <vt:lpstr>윤고딕 Bold</vt:lpstr>
      <vt:lpstr>Garet</vt:lpstr>
      <vt:lpstr>윤고딕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제안서</dc:title>
  <cp:lastModifiedBy>이해준</cp:lastModifiedBy>
  <cp:revision>2</cp:revision>
  <dcterms:created xsi:type="dcterms:W3CDTF">2006-08-16T00:00:00Z</dcterms:created>
  <dcterms:modified xsi:type="dcterms:W3CDTF">2025-10-12T07:36:30Z</dcterms:modified>
  <dc:identifier>DAG1Yr4j-bc</dc:identifier>
</cp:coreProperties>
</file>